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9" r:id="rId3"/>
    <p:sldId id="291" r:id="rId4"/>
    <p:sldId id="273" r:id="rId5"/>
    <p:sldId id="274" r:id="rId6"/>
    <p:sldId id="275" r:id="rId7"/>
    <p:sldId id="276" r:id="rId8"/>
    <p:sldId id="278" r:id="rId9"/>
    <p:sldId id="279" r:id="rId10"/>
    <p:sldId id="292" r:id="rId11"/>
    <p:sldId id="293" r:id="rId12"/>
    <p:sldId id="294" r:id="rId13"/>
    <p:sldId id="295" r:id="rId14"/>
    <p:sldId id="296" r:id="rId15"/>
    <p:sldId id="297" r:id="rId16"/>
    <p:sldId id="298" r:id="rId17"/>
    <p:sldId id="299" r:id="rId18"/>
    <p:sldId id="290" r:id="rId19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67" d="100"/>
          <a:sy n="67" d="100"/>
        </p:scale>
        <p:origin x="-1476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013C3-F4A9-4C37-84F2-9CA79C71EE0A}" type="datetimeFigureOut">
              <a:rPr lang="ru-RU" smtClean="0"/>
              <a:pPr/>
              <a:t>11.11.2023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D5EA1-FE78-4883-98EF-F5228125CB6D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013C3-F4A9-4C37-84F2-9CA79C71EE0A}" type="datetimeFigureOut">
              <a:rPr lang="ru-RU" smtClean="0"/>
              <a:pPr/>
              <a:t>11.11.2023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D5EA1-FE78-4883-98EF-F5228125CB6D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013C3-F4A9-4C37-84F2-9CA79C71EE0A}" type="datetimeFigureOut">
              <a:rPr lang="ru-RU" smtClean="0"/>
              <a:pPr/>
              <a:t>11.11.2023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D5EA1-FE78-4883-98EF-F5228125CB6D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013C3-F4A9-4C37-84F2-9CA79C71EE0A}" type="datetimeFigureOut">
              <a:rPr lang="ru-RU" smtClean="0"/>
              <a:pPr/>
              <a:t>11.11.2023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D5EA1-FE78-4883-98EF-F5228125CB6D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013C3-F4A9-4C37-84F2-9CA79C71EE0A}" type="datetimeFigureOut">
              <a:rPr lang="ru-RU" smtClean="0"/>
              <a:pPr/>
              <a:t>11.11.2023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D5EA1-FE78-4883-98EF-F5228125CB6D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013C3-F4A9-4C37-84F2-9CA79C71EE0A}" type="datetimeFigureOut">
              <a:rPr lang="ru-RU" smtClean="0"/>
              <a:pPr/>
              <a:t>11.11.2023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D5EA1-FE78-4883-98EF-F5228125CB6D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013C3-F4A9-4C37-84F2-9CA79C71EE0A}" type="datetimeFigureOut">
              <a:rPr lang="ru-RU" smtClean="0"/>
              <a:pPr/>
              <a:t>11.11.2023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D5EA1-FE78-4883-98EF-F5228125CB6D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013C3-F4A9-4C37-84F2-9CA79C71EE0A}" type="datetimeFigureOut">
              <a:rPr lang="ru-RU" smtClean="0"/>
              <a:pPr/>
              <a:t>11.11.2023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D5EA1-FE78-4883-98EF-F5228125CB6D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013C3-F4A9-4C37-84F2-9CA79C71EE0A}" type="datetimeFigureOut">
              <a:rPr lang="ru-RU" smtClean="0"/>
              <a:pPr/>
              <a:t>11.11.2023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D5EA1-FE78-4883-98EF-F5228125CB6D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013C3-F4A9-4C37-84F2-9CA79C71EE0A}" type="datetimeFigureOut">
              <a:rPr lang="ru-RU" smtClean="0"/>
              <a:pPr/>
              <a:t>11.11.2023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D5EA1-FE78-4883-98EF-F5228125CB6D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013C3-F4A9-4C37-84F2-9CA79C71EE0A}" type="datetimeFigureOut">
              <a:rPr lang="ru-RU" smtClean="0"/>
              <a:pPr/>
              <a:t>11.11.2023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D5EA1-FE78-4883-98EF-F5228125CB6D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C013C3-F4A9-4C37-84F2-9CA79C71EE0A}" type="datetimeFigureOut">
              <a:rPr lang="ru-RU" smtClean="0"/>
              <a:pPr/>
              <a:t>11.11.2023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BD5EA1-FE78-4883-98EF-F5228125CB6D}" type="slidenum">
              <a:rPr lang="ru-RU" smtClean="0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andex.ru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571472" y="285728"/>
            <a:ext cx="7772400" cy="1470025"/>
          </a:xfrm>
        </p:spPr>
        <p:txBody>
          <a:bodyPr/>
          <a:lstStyle/>
          <a:p>
            <a:r>
              <a:rPr lang="ru-RU" dirty="0" smtClean="0"/>
              <a:t>Лабораторная работа </a:t>
            </a:r>
            <a:r>
              <a:rPr lang="ru-RU" dirty="0" smtClean="0"/>
              <a:t>№2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357158" y="2071678"/>
            <a:ext cx="8358246" cy="1752600"/>
          </a:xfrm>
        </p:spPr>
        <p:txBody>
          <a:bodyPr>
            <a:normAutofit/>
          </a:bodyPr>
          <a:lstStyle/>
          <a:p>
            <a:r>
              <a:rPr lang="ru-RU" sz="2800" dirty="0" smtClean="0">
                <a:solidFill>
                  <a:schemeClr val="tx1"/>
                </a:solidFill>
              </a:rPr>
              <a:t>Тема </a:t>
            </a:r>
            <a:r>
              <a:rPr lang="ru-RU" sz="2800" dirty="0" smtClean="0">
                <a:solidFill>
                  <a:schemeClr val="tx1"/>
                </a:solidFill>
              </a:rPr>
              <a:t>«Настройка </a:t>
            </a:r>
            <a:r>
              <a:rPr lang="en-US" sz="2800" dirty="0" smtClean="0">
                <a:solidFill>
                  <a:schemeClr val="tx1"/>
                </a:solidFill>
              </a:rPr>
              <a:t>DNS-</a:t>
            </a:r>
            <a:r>
              <a:rPr lang="ru-RU" sz="2800" dirty="0" smtClean="0">
                <a:solidFill>
                  <a:schemeClr val="tx1"/>
                </a:solidFill>
              </a:rPr>
              <a:t>сервера»</a:t>
            </a:r>
            <a:endParaRPr lang="ru-RU" sz="2800" dirty="0" smtClean="0">
              <a:solidFill>
                <a:schemeClr val="tx1"/>
              </a:solidFill>
            </a:endParaRPr>
          </a:p>
          <a:p>
            <a:r>
              <a:rPr lang="ru-RU" sz="2400" dirty="0">
                <a:solidFill>
                  <a:schemeClr val="tx1"/>
                </a:solidFill>
              </a:rPr>
              <a:t>по дисциплине </a:t>
            </a:r>
            <a:r>
              <a:rPr lang="ru-RU" sz="2400" dirty="0" smtClean="0">
                <a:solidFill>
                  <a:schemeClr val="tx1"/>
                </a:solidFill>
              </a:rPr>
              <a:t>«Администрирование сетевых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ru-RU" sz="2400" dirty="0" smtClean="0">
                <a:solidFill>
                  <a:schemeClr val="tx1"/>
                </a:solidFill>
              </a:rPr>
              <a:t>подсистем»</a:t>
            </a:r>
            <a:endParaRPr lang="ru-RU" sz="2400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143372" y="4786322"/>
            <a:ext cx="471490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Выполнил:  </a:t>
            </a:r>
            <a:r>
              <a:rPr lang="ru-RU" u="sng" dirty="0"/>
              <a:t>Щербак Маргарита Романовна</a:t>
            </a:r>
            <a:endParaRPr lang="ru-RU" dirty="0"/>
          </a:p>
          <a:p>
            <a:r>
              <a:rPr lang="ru-RU" dirty="0"/>
              <a:t>                                                                          Студент группы: </a:t>
            </a:r>
            <a:r>
              <a:rPr lang="ru-RU" u="sng" dirty="0"/>
              <a:t>НПИбд-02-21</a:t>
            </a:r>
            <a:r>
              <a:rPr lang="ru-RU" dirty="0"/>
              <a:t>	</a:t>
            </a:r>
          </a:p>
          <a:p>
            <a:r>
              <a:rPr lang="ru-RU" dirty="0"/>
              <a:t>			                                   </a:t>
            </a:r>
            <a:r>
              <a:rPr lang="ru-RU" dirty="0" smtClean="0"/>
              <a:t>«</a:t>
            </a:r>
            <a:r>
              <a:rPr lang="ru-RU" u="sng" dirty="0" smtClean="0"/>
              <a:t>11</a:t>
            </a:r>
            <a:r>
              <a:rPr lang="ru-RU" dirty="0" smtClean="0"/>
              <a:t>» </a:t>
            </a:r>
            <a:r>
              <a:rPr lang="ru-RU" dirty="0" smtClean="0"/>
              <a:t>ноября 20</a:t>
            </a:r>
            <a:r>
              <a:rPr lang="ru-RU" u="sng" dirty="0" smtClean="0"/>
              <a:t>23</a:t>
            </a:r>
            <a:r>
              <a:rPr lang="ru-RU" dirty="0" smtClean="0"/>
              <a:t>г</a:t>
            </a:r>
            <a:r>
              <a:rPr lang="ru-RU" dirty="0"/>
              <a:t>.</a:t>
            </a:r>
          </a:p>
          <a:p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/>
          <p:nvPr/>
        </p:nvPicPr>
        <p:blipFill>
          <a:blip r:embed="rId2"/>
          <a:srcRect b="77040"/>
          <a:stretch>
            <a:fillRect/>
          </a:stretch>
        </p:blipFill>
        <p:spPr bwMode="auto">
          <a:xfrm>
            <a:off x="285720" y="285728"/>
            <a:ext cx="5942640" cy="1286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Рисунок 2"/>
          <p:cNvPicPr/>
          <p:nvPr/>
        </p:nvPicPr>
        <p:blipFill>
          <a:blip r:embed="rId3">
            <a:lum contrast="20000"/>
          </a:blip>
          <a:srcRect l="2720" t="7590" r="2746" b="5313"/>
          <a:stretch>
            <a:fillRect/>
          </a:stretch>
        </p:blipFill>
        <p:spPr bwMode="auto">
          <a:xfrm>
            <a:off x="3214678" y="1714488"/>
            <a:ext cx="5616206" cy="48803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Прямоугольник 3"/>
          <p:cNvSpPr/>
          <p:nvPr/>
        </p:nvSpPr>
        <p:spPr>
          <a:xfrm>
            <a:off x="642910" y="3714752"/>
            <a:ext cx="278608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 smtClean="0"/>
              <a:t>Редактирование файла /</a:t>
            </a:r>
            <a:r>
              <a:rPr lang="ru-RU" sz="1600" dirty="0" err="1" smtClean="0"/>
              <a:t>etc</a:t>
            </a:r>
            <a:r>
              <a:rPr lang="ru-RU" sz="1600" dirty="0" smtClean="0"/>
              <a:t>/</a:t>
            </a:r>
            <a:r>
              <a:rPr lang="ru-RU" sz="1600" dirty="0" err="1" smtClean="0"/>
              <a:t>named.conf</a:t>
            </a:r>
            <a:endParaRPr lang="ru-RU" sz="16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/>
          <p:nvPr/>
        </p:nvPicPr>
        <p:blipFill>
          <a:blip r:embed="rId2">
            <a:lum contrast="20000"/>
          </a:blip>
          <a:srcRect l="2362" t="7780" r="2777" b="6241"/>
          <a:stretch>
            <a:fillRect/>
          </a:stretch>
        </p:blipFill>
        <p:spPr bwMode="auto">
          <a:xfrm>
            <a:off x="285720" y="285729"/>
            <a:ext cx="4786346" cy="38576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Прямоугольник 2"/>
          <p:cNvSpPr/>
          <p:nvPr/>
        </p:nvSpPr>
        <p:spPr>
          <a:xfrm>
            <a:off x="214282" y="4357694"/>
            <a:ext cx="80010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 smtClean="0"/>
              <a:t>Конфигурирование первичного DNS-сервера</a:t>
            </a:r>
            <a:endParaRPr lang="ru-RU" dirty="0"/>
          </a:p>
        </p:txBody>
      </p:sp>
      <p:pic>
        <p:nvPicPr>
          <p:cNvPr id="4" name="Рисунок 3"/>
          <p:cNvPicPr/>
          <p:nvPr/>
        </p:nvPicPr>
        <p:blipFill>
          <a:blip r:embed="rId3">
            <a:lum contrast="20000"/>
          </a:blip>
          <a:srcRect l="27412" t="74224" r="13614" b="17404"/>
          <a:stretch>
            <a:fillRect/>
          </a:stretch>
        </p:blipFill>
        <p:spPr bwMode="auto">
          <a:xfrm>
            <a:off x="285720" y="5072074"/>
            <a:ext cx="7715304" cy="71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/>
          <p:nvPr/>
        </p:nvPicPr>
        <p:blipFill>
          <a:blip r:embed="rId2">
            <a:lum contrast="20000"/>
          </a:blip>
          <a:srcRect t="13574" b="9622"/>
          <a:stretch>
            <a:fillRect/>
          </a:stretch>
        </p:blipFill>
        <p:spPr bwMode="auto">
          <a:xfrm>
            <a:off x="214282" y="714356"/>
            <a:ext cx="5067300" cy="36318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Прямоугольник 2"/>
          <p:cNvSpPr/>
          <p:nvPr/>
        </p:nvSpPr>
        <p:spPr>
          <a:xfrm>
            <a:off x="357158" y="285728"/>
            <a:ext cx="36504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600" dirty="0" smtClean="0"/>
              <a:t>Редактирование файла /</a:t>
            </a:r>
            <a:r>
              <a:rPr lang="ru-RU" sz="1600" dirty="0" err="1" smtClean="0"/>
              <a:t>etc</a:t>
            </a:r>
            <a:r>
              <a:rPr lang="ru-RU" sz="1600" dirty="0" smtClean="0"/>
              <a:t>/</a:t>
            </a:r>
            <a:r>
              <a:rPr lang="ru-RU" sz="1600" dirty="0" err="1" smtClean="0"/>
              <a:t>named.conf</a:t>
            </a:r>
            <a:endParaRPr lang="ru-RU" sz="1600" dirty="0"/>
          </a:p>
        </p:txBody>
      </p:sp>
      <p:pic>
        <p:nvPicPr>
          <p:cNvPr id="4" name="Рисунок 3"/>
          <p:cNvPicPr/>
          <p:nvPr/>
        </p:nvPicPr>
        <p:blipFill>
          <a:blip r:embed="rId3">
            <a:lum contrast="20000"/>
          </a:blip>
          <a:srcRect l="1122" t="6372" r="24358" b="42478"/>
          <a:stretch>
            <a:fillRect/>
          </a:stretch>
        </p:blipFill>
        <p:spPr bwMode="auto">
          <a:xfrm>
            <a:off x="4429124" y="3857628"/>
            <a:ext cx="4429156" cy="275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Прямоугольник 4"/>
          <p:cNvSpPr/>
          <p:nvPr/>
        </p:nvSpPr>
        <p:spPr>
          <a:xfrm>
            <a:off x="5786446" y="3000372"/>
            <a:ext cx="264319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 smtClean="0"/>
              <a:t>Редактирование файла /</a:t>
            </a:r>
            <a:r>
              <a:rPr lang="ru-RU" sz="1600" dirty="0" err="1" smtClean="0"/>
              <a:t>etc</a:t>
            </a:r>
            <a:r>
              <a:rPr lang="ru-RU" sz="1600" dirty="0" smtClean="0"/>
              <a:t>/</a:t>
            </a:r>
            <a:r>
              <a:rPr lang="ru-RU" sz="1600" dirty="0" err="1" smtClean="0"/>
              <a:t>named</a:t>
            </a:r>
            <a:r>
              <a:rPr lang="ru-RU" sz="1600" dirty="0" smtClean="0"/>
              <a:t>/</a:t>
            </a:r>
            <a:r>
              <a:rPr lang="en-US" sz="1600" dirty="0" err="1" smtClean="0"/>
              <a:t>mrshcherbak</a:t>
            </a:r>
            <a:r>
              <a:rPr lang="ru-RU" sz="1600" dirty="0" smtClean="0"/>
              <a:t>.</a:t>
            </a:r>
            <a:r>
              <a:rPr lang="ru-RU" sz="1600" dirty="0" err="1" smtClean="0"/>
              <a:t>net</a:t>
            </a:r>
            <a:endParaRPr lang="ru-RU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/>
          <p:nvPr/>
        </p:nvPicPr>
        <p:blipFill>
          <a:blip r:embed="rId2">
            <a:lum contrast="20000"/>
          </a:blip>
          <a:srcRect l="2726" t="80112" r="1763" b="5762"/>
          <a:stretch>
            <a:fillRect/>
          </a:stretch>
        </p:blipFill>
        <p:spPr bwMode="auto">
          <a:xfrm>
            <a:off x="357158" y="357166"/>
            <a:ext cx="6429420" cy="857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Рисунок 2"/>
          <p:cNvPicPr/>
          <p:nvPr/>
        </p:nvPicPr>
        <p:blipFill>
          <a:blip r:embed="rId3">
            <a:lum contrast="20000"/>
          </a:blip>
          <a:srcRect l="3046" t="6320" b="43680"/>
          <a:stretch>
            <a:fillRect/>
          </a:stretch>
        </p:blipFill>
        <p:spPr bwMode="auto">
          <a:xfrm>
            <a:off x="357158" y="1928802"/>
            <a:ext cx="5762625" cy="2562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Прямоугольник 3"/>
          <p:cNvSpPr/>
          <p:nvPr/>
        </p:nvSpPr>
        <p:spPr>
          <a:xfrm>
            <a:off x="285720" y="1428736"/>
            <a:ext cx="721523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 smtClean="0"/>
              <a:t>Редактирование файла /</a:t>
            </a:r>
            <a:r>
              <a:rPr lang="en-US" sz="1600" dirty="0" err="1" smtClean="0"/>
              <a:t>var</a:t>
            </a:r>
            <a:r>
              <a:rPr lang="ru-RU" sz="1600" dirty="0" smtClean="0"/>
              <a:t>/</a:t>
            </a:r>
            <a:r>
              <a:rPr lang="en-US" sz="1600" dirty="0" smtClean="0"/>
              <a:t>named</a:t>
            </a:r>
            <a:r>
              <a:rPr lang="ru-RU" sz="1600" dirty="0" smtClean="0"/>
              <a:t>/</a:t>
            </a:r>
            <a:r>
              <a:rPr lang="en-US" sz="1600" dirty="0" smtClean="0"/>
              <a:t>master</a:t>
            </a:r>
            <a:r>
              <a:rPr lang="ru-RU" sz="1600" dirty="0" smtClean="0"/>
              <a:t>/</a:t>
            </a:r>
            <a:r>
              <a:rPr lang="en-US" sz="1600" dirty="0" err="1" smtClean="0"/>
              <a:t>fz</a:t>
            </a:r>
            <a:r>
              <a:rPr lang="ru-RU" sz="1600" dirty="0" smtClean="0"/>
              <a:t>/</a:t>
            </a:r>
            <a:r>
              <a:rPr lang="en-US" sz="1600" dirty="0" err="1" smtClean="0"/>
              <a:t>mrshcherbak</a:t>
            </a:r>
            <a:r>
              <a:rPr lang="ru-RU" sz="1600" dirty="0" smtClean="0"/>
              <a:t>.</a:t>
            </a:r>
            <a:r>
              <a:rPr lang="en-US" sz="1600" dirty="0" smtClean="0"/>
              <a:t>net</a:t>
            </a:r>
            <a:endParaRPr lang="ru-RU" sz="1600" dirty="0"/>
          </a:p>
        </p:txBody>
      </p:sp>
      <p:pic>
        <p:nvPicPr>
          <p:cNvPr id="5" name="Рисунок 4"/>
          <p:cNvPicPr/>
          <p:nvPr/>
        </p:nvPicPr>
        <p:blipFill>
          <a:blip r:embed="rId4">
            <a:lum contrast="20000"/>
          </a:blip>
          <a:srcRect l="2886" t="81970" b="6506"/>
          <a:stretch>
            <a:fillRect/>
          </a:stretch>
        </p:blipFill>
        <p:spPr bwMode="auto">
          <a:xfrm>
            <a:off x="357158" y="5500702"/>
            <a:ext cx="6715172" cy="71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Прямоугольник 5"/>
          <p:cNvSpPr/>
          <p:nvPr/>
        </p:nvSpPr>
        <p:spPr>
          <a:xfrm>
            <a:off x="285720" y="4786322"/>
            <a:ext cx="857256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 smtClean="0"/>
              <a:t>Скопировала шаблон обратной DNS-зоны </a:t>
            </a:r>
            <a:r>
              <a:rPr lang="ru-RU" sz="1600" dirty="0" err="1" smtClean="0"/>
              <a:t>named.loopback</a:t>
            </a:r>
            <a:r>
              <a:rPr lang="ru-RU" sz="1600" dirty="0" smtClean="0"/>
              <a:t> из каталога /</a:t>
            </a:r>
            <a:r>
              <a:rPr lang="ru-RU" sz="1600" dirty="0" err="1" smtClean="0"/>
              <a:t>var</a:t>
            </a:r>
            <a:r>
              <a:rPr lang="ru-RU" sz="1600" dirty="0" smtClean="0"/>
              <a:t>/</a:t>
            </a:r>
            <a:r>
              <a:rPr lang="ru-RU" sz="1600" dirty="0" err="1" smtClean="0"/>
              <a:t>named</a:t>
            </a:r>
            <a:r>
              <a:rPr lang="ru-RU" sz="1600" dirty="0" smtClean="0"/>
              <a:t> в каталог /</a:t>
            </a:r>
            <a:r>
              <a:rPr lang="ru-RU" sz="1600" dirty="0" err="1" smtClean="0"/>
              <a:t>var</a:t>
            </a:r>
            <a:r>
              <a:rPr lang="ru-RU" sz="1600" dirty="0" smtClean="0"/>
              <a:t>/</a:t>
            </a:r>
            <a:r>
              <a:rPr lang="ru-RU" sz="1600" dirty="0" err="1" smtClean="0"/>
              <a:t>named</a:t>
            </a:r>
            <a:r>
              <a:rPr lang="ru-RU" sz="1600" dirty="0" smtClean="0"/>
              <a:t>/</a:t>
            </a:r>
            <a:r>
              <a:rPr lang="ru-RU" sz="1600" dirty="0" err="1" smtClean="0"/>
              <a:t>master</a:t>
            </a:r>
            <a:r>
              <a:rPr lang="ru-RU" sz="1600" dirty="0" smtClean="0"/>
              <a:t>/</a:t>
            </a:r>
            <a:r>
              <a:rPr lang="ru-RU" sz="1600" dirty="0" err="1" smtClean="0"/>
              <a:t>rz</a:t>
            </a:r>
            <a:r>
              <a:rPr lang="ru-RU" sz="1600" dirty="0" smtClean="0"/>
              <a:t> и переименовала его в 192.168.1 </a:t>
            </a:r>
            <a:endParaRPr lang="ru-RU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/>
          <p:nvPr/>
        </p:nvPicPr>
        <p:blipFill>
          <a:blip r:embed="rId2">
            <a:lum contrast="20000"/>
          </a:blip>
          <a:srcRect l="2886" t="5948" b="38290"/>
          <a:stretch>
            <a:fillRect/>
          </a:stretch>
        </p:blipFill>
        <p:spPr bwMode="auto">
          <a:xfrm>
            <a:off x="357158" y="714356"/>
            <a:ext cx="5768975" cy="285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Прямоугольник 2"/>
          <p:cNvSpPr/>
          <p:nvPr/>
        </p:nvSpPr>
        <p:spPr>
          <a:xfrm>
            <a:off x="285720" y="285728"/>
            <a:ext cx="657229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 smtClean="0"/>
              <a:t>Редактирование файла</a:t>
            </a:r>
            <a:r>
              <a:rPr lang="en-US" sz="1600" dirty="0" smtClean="0"/>
              <a:t> /</a:t>
            </a:r>
            <a:r>
              <a:rPr lang="en-US" sz="1600" dirty="0" err="1" smtClean="0"/>
              <a:t>var</a:t>
            </a:r>
            <a:r>
              <a:rPr lang="en-US" sz="1600" dirty="0" smtClean="0"/>
              <a:t>/named/master/</a:t>
            </a:r>
            <a:r>
              <a:rPr lang="en-US" sz="1600" dirty="0" err="1" smtClean="0"/>
              <a:t>rz</a:t>
            </a:r>
            <a:r>
              <a:rPr lang="en-US" sz="1600" dirty="0" smtClean="0"/>
              <a:t>/192.168.1</a:t>
            </a:r>
            <a:endParaRPr lang="ru-RU" sz="1600" dirty="0"/>
          </a:p>
        </p:txBody>
      </p:sp>
      <p:pic>
        <p:nvPicPr>
          <p:cNvPr id="4" name="Рисунок 3"/>
          <p:cNvPicPr/>
          <p:nvPr/>
        </p:nvPicPr>
        <p:blipFill>
          <a:blip r:embed="rId3">
            <a:lum contrast="20000"/>
          </a:blip>
          <a:srcRect l="2886" t="6320" b="36989"/>
          <a:stretch>
            <a:fillRect/>
          </a:stretch>
        </p:blipFill>
        <p:spPr bwMode="auto">
          <a:xfrm>
            <a:off x="3143240" y="3714752"/>
            <a:ext cx="5768975" cy="290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/>
          <p:nvPr/>
        </p:nvPicPr>
        <p:blipFill>
          <a:blip r:embed="rId2">
            <a:lum contrast="20000"/>
          </a:blip>
          <a:srcRect l="2886" t="6134" b="45074"/>
          <a:stretch>
            <a:fillRect/>
          </a:stretch>
        </p:blipFill>
        <p:spPr bwMode="auto">
          <a:xfrm>
            <a:off x="357158" y="714356"/>
            <a:ext cx="5768975" cy="2500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Прямоугольник 2"/>
          <p:cNvSpPr/>
          <p:nvPr/>
        </p:nvSpPr>
        <p:spPr>
          <a:xfrm>
            <a:off x="285720" y="285728"/>
            <a:ext cx="337438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600" dirty="0" smtClean="0"/>
              <a:t>Выполнение команды </a:t>
            </a:r>
            <a:r>
              <a:rPr lang="ru-RU" sz="1600" dirty="0" err="1" smtClean="0"/>
              <a:t>journalctl</a:t>
            </a:r>
            <a:r>
              <a:rPr lang="ru-RU" sz="1600" dirty="0" smtClean="0"/>
              <a:t> -</a:t>
            </a:r>
            <a:r>
              <a:rPr lang="ru-RU" sz="1600" dirty="0" err="1" smtClean="0"/>
              <a:t>x</a:t>
            </a:r>
            <a:r>
              <a:rPr lang="ru-RU" sz="1600" dirty="0" smtClean="0"/>
              <a:t> –</a:t>
            </a:r>
            <a:r>
              <a:rPr lang="ru-RU" sz="1600" dirty="0" err="1" smtClean="0"/>
              <a:t>f</a:t>
            </a:r>
            <a:endParaRPr lang="ru-RU" sz="1600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357158" y="3429000"/>
            <a:ext cx="30353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dirty="0" smtClean="0"/>
              <a:t>Анализ работы DNS-сервера</a:t>
            </a:r>
            <a:endParaRPr lang="ru-RU" dirty="0"/>
          </a:p>
        </p:txBody>
      </p:sp>
      <p:pic>
        <p:nvPicPr>
          <p:cNvPr id="5" name="Рисунок 4"/>
          <p:cNvPicPr/>
          <p:nvPr/>
        </p:nvPicPr>
        <p:blipFill>
          <a:blip r:embed="rId3">
            <a:lum contrast="20000"/>
          </a:blip>
          <a:srcRect l="2726" t="32714" r="17414" b="6691"/>
          <a:stretch>
            <a:fillRect/>
          </a:stretch>
        </p:blipFill>
        <p:spPr bwMode="auto">
          <a:xfrm>
            <a:off x="3643306" y="3643314"/>
            <a:ext cx="5188883" cy="29384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Прямоугольник 5"/>
          <p:cNvSpPr/>
          <p:nvPr/>
        </p:nvSpPr>
        <p:spPr>
          <a:xfrm>
            <a:off x="571472" y="4786322"/>
            <a:ext cx="314327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 smtClean="0"/>
              <a:t>Описание DNS-зоны с сервера </a:t>
            </a:r>
            <a:r>
              <a:rPr lang="ru-RU" sz="1600" dirty="0" err="1" smtClean="0"/>
              <a:t>ns</a:t>
            </a:r>
            <a:r>
              <a:rPr lang="ru-RU" sz="1600" dirty="0" smtClean="0"/>
              <a:t>.</a:t>
            </a:r>
            <a:r>
              <a:rPr lang="en-US" sz="1600" dirty="0" err="1" smtClean="0"/>
              <a:t>mrshcherbak</a:t>
            </a:r>
            <a:r>
              <a:rPr lang="ru-RU" sz="1600" dirty="0" smtClean="0"/>
              <a:t>.</a:t>
            </a:r>
            <a:r>
              <a:rPr lang="ru-RU" sz="1600" dirty="0" err="1" smtClean="0"/>
              <a:t>net</a:t>
            </a:r>
            <a:endParaRPr lang="ru-RU" sz="16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/>
          <p:nvPr/>
        </p:nvPicPr>
        <p:blipFill>
          <a:blip r:embed="rId2">
            <a:lum contrast="20000"/>
          </a:blip>
          <a:srcRect l="2565" t="19517" b="19703"/>
          <a:stretch>
            <a:fillRect/>
          </a:stretch>
        </p:blipFill>
        <p:spPr bwMode="auto">
          <a:xfrm>
            <a:off x="285720" y="785794"/>
            <a:ext cx="6072230" cy="33575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Рисунок 2"/>
          <p:cNvPicPr/>
          <p:nvPr/>
        </p:nvPicPr>
        <p:blipFill>
          <a:blip r:embed="rId3">
            <a:lum contrast="20000"/>
          </a:blip>
          <a:srcRect l="2726" t="77509" r="20951" b="6320"/>
          <a:stretch>
            <a:fillRect/>
          </a:stretch>
        </p:blipFill>
        <p:spPr bwMode="auto">
          <a:xfrm>
            <a:off x="3714744" y="4500570"/>
            <a:ext cx="5143536" cy="12144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Прямоугольник 3"/>
          <p:cNvSpPr/>
          <p:nvPr/>
        </p:nvSpPr>
        <p:spPr>
          <a:xfrm>
            <a:off x="285720" y="214290"/>
            <a:ext cx="864399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 smtClean="0"/>
              <a:t>При помощи утилиты </a:t>
            </a:r>
            <a:r>
              <a:rPr lang="en-US" sz="1600" dirty="0" smtClean="0"/>
              <a:t>host </a:t>
            </a:r>
            <a:r>
              <a:rPr lang="ru-RU" sz="1600" dirty="0" smtClean="0"/>
              <a:t>проанализировала корректность работы </a:t>
            </a:r>
            <a:r>
              <a:rPr lang="en-US" sz="1600" dirty="0" smtClean="0"/>
              <a:t>DNS</a:t>
            </a:r>
            <a:r>
              <a:rPr lang="ru-RU" sz="1600" dirty="0" smtClean="0"/>
              <a:t>-сервера </a:t>
            </a:r>
            <a:endParaRPr lang="ru-RU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214282" y="357166"/>
            <a:ext cx="85725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 smtClean="0"/>
              <a:t>Внесение изменений в настройки внутреннего окружения виртуальной машины</a:t>
            </a:r>
            <a:endParaRPr lang="ru-RU" dirty="0"/>
          </a:p>
        </p:txBody>
      </p:sp>
      <p:pic>
        <p:nvPicPr>
          <p:cNvPr id="3" name="Рисунок 2"/>
          <p:cNvPicPr/>
          <p:nvPr/>
        </p:nvPicPr>
        <p:blipFill>
          <a:blip r:embed="rId2">
            <a:lum contrast="20000"/>
          </a:blip>
          <a:srcRect l="24051" t="74676" r="7651" b="5988"/>
          <a:stretch>
            <a:fillRect/>
          </a:stretch>
        </p:blipFill>
        <p:spPr bwMode="auto">
          <a:xfrm>
            <a:off x="285720" y="928670"/>
            <a:ext cx="8072494" cy="1428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Рисунок 3"/>
          <p:cNvPicPr/>
          <p:nvPr/>
        </p:nvPicPr>
        <p:blipFill>
          <a:blip r:embed="rId3">
            <a:lum contrast="20000"/>
          </a:blip>
          <a:srcRect l="24370" t="6922" r="21814" b="6776"/>
          <a:stretch>
            <a:fillRect/>
          </a:stretch>
        </p:blipFill>
        <p:spPr bwMode="auto">
          <a:xfrm>
            <a:off x="285720" y="2928934"/>
            <a:ext cx="4500594" cy="3571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Рисунок 4"/>
          <p:cNvPicPr/>
          <p:nvPr/>
        </p:nvPicPr>
        <p:blipFill>
          <a:blip r:embed="rId4">
            <a:lum contrast="20000"/>
          </a:blip>
          <a:srcRect l="24212" t="7000" r="21216" b="3586"/>
          <a:stretch>
            <a:fillRect/>
          </a:stretch>
        </p:blipFill>
        <p:spPr bwMode="auto">
          <a:xfrm>
            <a:off x="5072066" y="3214686"/>
            <a:ext cx="3817369" cy="33051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Прямоугольник 5"/>
          <p:cNvSpPr/>
          <p:nvPr/>
        </p:nvSpPr>
        <p:spPr>
          <a:xfrm>
            <a:off x="285720" y="2500306"/>
            <a:ext cx="248587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600" dirty="0" smtClean="0"/>
              <a:t>Содержимое файла </a:t>
            </a:r>
            <a:r>
              <a:rPr lang="ru-RU" sz="1600" dirty="0" err="1" smtClean="0"/>
              <a:t>dns.sh</a:t>
            </a:r>
            <a:endParaRPr lang="ru-RU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57158" y="5072074"/>
            <a:ext cx="84296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b="1" dirty="0" smtClean="0"/>
              <a:t>Вывод: </a:t>
            </a:r>
            <a:r>
              <a:rPr lang="ru-RU" dirty="0" smtClean="0"/>
              <a:t>таким образом, в ходе выполнения л/</a:t>
            </a:r>
            <a:r>
              <a:rPr lang="ru-RU" dirty="0" err="1" smtClean="0"/>
              <a:t>р</a:t>
            </a:r>
            <a:r>
              <a:rPr lang="ru-RU" dirty="0" smtClean="0"/>
              <a:t> №2, я приобрела практические навыки по установке и конфигурированию DNS-сервера, усвоила принципы  работы системы доменных имён.</a:t>
            </a:r>
            <a:endParaRPr lang="ru-RU" dirty="0" smtClean="0"/>
          </a:p>
          <a:p>
            <a:endParaRPr lang="ru-RU" dirty="0"/>
          </a:p>
        </p:txBody>
      </p:sp>
      <p:pic>
        <p:nvPicPr>
          <p:cNvPr id="6" name="Рисунок 5"/>
          <p:cNvPicPr/>
          <p:nvPr/>
        </p:nvPicPr>
        <p:blipFill>
          <a:blip r:embed="rId2">
            <a:lum contrast="20000"/>
          </a:blip>
          <a:srcRect l="24051" t="7000" r="21897" b="4099"/>
          <a:stretch>
            <a:fillRect/>
          </a:stretch>
        </p:blipFill>
        <p:spPr bwMode="auto">
          <a:xfrm>
            <a:off x="2214546" y="642918"/>
            <a:ext cx="4929222" cy="40005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Прямоугольник 6"/>
          <p:cNvSpPr/>
          <p:nvPr/>
        </p:nvSpPr>
        <p:spPr>
          <a:xfrm>
            <a:off x="3143240" y="214290"/>
            <a:ext cx="314778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600" dirty="0" smtClean="0"/>
              <a:t>Редактирование файла </a:t>
            </a:r>
            <a:r>
              <a:rPr lang="ru-RU" sz="1600" dirty="0" err="1" smtClean="0"/>
              <a:t>Vagrantfile</a:t>
            </a:r>
            <a:endParaRPr lang="ru-RU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42910" y="1857364"/>
            <a:ext cx="1928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/>
              <a:t>Цель работы</a:t>
            </a:r>
            <a:r>
              <a:rPr lang="en-US" b="1" dirty="0" smtClean="0"/>
              <a:t>:</a:t>
            </a:r>
            <a:endParaRPr lang="ru-RU" b="1" dirty="0"/>
          </a:p>
        </p:txBody>
      </p:sp>
      <p:sp>
        <p:nvSpPr>
          <p:cNvPr id="3" name="TextBox 2"/>
          <p:cNvSpPr txBox="1"/>
          <p:nvPr/>
        </p:nvSpPr>
        <p:spPr>
          <a:xfrm>
            <a:off x="642910" y="2428868"/>
            <a:ext cx="82153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dirty="0" smtClean="0"/>
              <a:t>Приобретение практических навыков по установке и конфигурированию </a:t>
            </a:r>
            <a:endParaRPr lang="ru-RU" dirty="0" smtClean="0"/>
          </a:p>
          <a:p>
            <a:pPr algn="just"/>
            <a:r>
              <a:rPr lang="ru-RU" dirty="0" smtClean="0"/>
              <a:t>DNS-сервера</a:t>
            </a:r>
            <a:r>
              <a:rPr lang="ru-RU" dirty="0" smtClean="0"/>
              <a:t>, усвоение принципов работы системы доменных имён.</a:t>
            </a:r>
          </a:p>
          <a:p>
            <a:pPr algn="just"/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500034" y="1785926"/>
            <a:ext cx="150018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 smtClean="0"/>
              <a:t>Задание</a:t>
            </a:r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>
            <a:off x="500034" y="2214554"/>
            <a:ext cx="814393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+mj-lt"/>
              <a:buAutoNum type="arabicPeriod"/>
            </a:pPr>
            <a:r>
              <a:rPr lang="ru-RU" dirty="0" smtClean="0"/>
              <a:t>Установить </a:t>
            </a:r>
            <a:r>
              <a:rPr lang="ru-RU" dirty="0" smtClean="0"/>
              <a:t>на виртуальной машине </a:t>
            </a:r>
            <a:r>
              <a:rPr lang="ru-RU" dirty="0" err="1" smtClean="0"/>
              <a:t>server</a:t>
            </a:r>
            <a:r>
              <a:rPr lang="ru-RU" dirty="0" smtClean="0"/>
              <a:t> DNS-сервер </a:t>
            </a:r>
            <a:r>
              <a:rPr lang="ru-RU" dirty="0" err="1" smtClean="0"/>
              <a:t>bind</a:t>
            </a:r>
            <a:r>
              <a:rPr lang="ru-RU" dirty="0" smtClean="0"/>
              <a:t> и </a:t>
            </a:r>
            <a:r>
              <a:rPr lang="ru-RU" dirty="0" err="1" smtClean="0"/>
              <a:t>bind-utils</a:t>
            </a:r>
            <a:r>
              <a:rPr lang="ru-RU" dirty="0" smtClean="0"/>
              <a:t>.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ru-RU" dirty="0" smtClean="0"/>
              <a:t>Сконфигурировать </a:t>
            </a:r>
            <a:r>
              <a:rPr lang="ru-RU" dirty="0" smtClean="0"/>
              <a:t>на виртуальной машине </a:t>
            </a:r>
            <a:r>
              <a:rPr lang="ru-RU" dirty="0" err="1" smtClean="0"/>
              <a:t>server</a:t>
            </a:r>
            <a:r>
              <a:rPr lang="ru-RU" dirty="0" smtClean="0"/>
              <a:t> кэширующий DNS-сервер.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ru-RU" dirty="0" smtClean="0"/>
              <a:t>Сконфигурировать </a:t>
            </a:r>
            <a:r>
              <a:rPr lang="ru-RU" dirty="0" smtClean="0"/>
              <a:t>на виртуальной машине </a:t>
            </a:r>
            <a:r>
              <a:rPr lang="ru-RU" dirty="0" err="1" smtClean="0"/>
              <a:t>server</a:t>
            </a:r>
            <a:r>
              <a:rPr lang="ru-RU" dirty="0" smtClean="0"/>
              <a:t> первичный DNS-сервер.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ru-RU" dirty="0" smtClean="0"/>
              <a:t>При </a:t>
            </a:r>
            <a:r>
              <a:rPr lang="ru-RU" dirty="0" smtClean="0"/>
              <a:t>помощи утилит </a:t>
            </a:r>
            <a:r>
              <a:rPr lang="ru-RU" dirty="0" err="1" smtClean="0"/>
              <a:t>dig</a:t>
            </a:r>
            <a:r>
              <a:rPr lang="ru-RU" dirty="0" smtClean="0"/>
              <a:t> и </a:t>
            </a:r>
            <a:r>
              <a:rPr lang="ru-RU" dirty="0" err="1" smtClean="0"/>
              <a:t>host</a:t>
            </a:r>
            <a:r>
              <a:rPr lang="ru-RU" dirty="0" smtClean="0"/>
              <a:t> проанализировать работу DNS-сервера.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ru-RU" dirty="0" smtClean="0"/>
              <a:t>Написать </a:t>
            </a:r>
            <a:r>
              <a:rPr lang="ru-RU" dirty="0" err="1" smtClean="0"/>
              <a:t>скрипт</a:t>
            </a:r>
            <a:r>
              <a:rPr lang="ru-RU" dirty="0" smtClean="0"/>
              <a:t> для </a:t>
            </a:r>
            <a:r>
              <a:rPr lang="ru-RU" dirty="0" err="1" smtClean="0"/>
              <a:t>Vagrant</a:t>
            </a:r>
            <a:r>
              <a:rPr lang="ru-RU" dirty="0" smtClean="0"/>
              <a:t>, фиксирующий действия по установке и </a:t>
            </a:r>
            <a:r>
              <a:rPr lang="ru-RU" dirty="0" smtClean="0"/>
              <a:t>конфигурированию </a:t>
            </a:r>
            <a:r>
              <a:rPr lang="ru-RU" dirty="0" smtClean="0"/>
              <a:t>DNS-сервера во внутреннем окружении виртуальной машины </a:t>
            </a:r>
            <a:r>
              <a:rPr lang="ru-RU" dirty="0" err="1" smtClean="0"/>
              <a:t>server</a:t>
            </a:r>
            <a:r>
              <a:rPr lang="ru-RU" dirty="0" smtClean="0"/>
              <a:t>. Соответствующим образом внести изменения в </a:t>
            </a:r>
            <a:r>
              <a:rPr lang="ru-RU" dirty="0" err="1" smtClean="0"/>
              <a:t>Vagrantfile</a:t>
            </a:r>
            <a:r>
              <a:rPr lang="ru-RU" dirty="0" smtClean="0"/>
              <a:t>.</a:t>
            </a:r>
          </a:p>
          <a:p>
            <a:pPr algn="just"/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7158" y="285728"/>
            <a:ext cx="33575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/>
              <a:t>Выполнение работы</a:t>
            </a:r>
          </a:p>
          <a:p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357158" y="785794"/>
            <a:ext cx="8501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/>
              <a:t>Установка DNS-сервера</a:t>
            </a:r>
            <a:endParaRPr lang="ru-RU" dirty="0"/>
          </a:p>
        </p:txBody>
      </p:sp>
      <p:pic>
        <p:nvPicPr>
          <p:cNvPr id="8" name="Рисунок 7" descr="C:\Users\Acer\OneDrive\Изображения\Снимки экрана\Снимок экрана 2023-11-09 125912.png"/>
          <p:cNvPicPr/>
          <p:nvPr/>
        </p:nvPicPr>
        <p:blipFill>
          <a:blip r:embed="rId2">
            <a:lum contrast="10000"/>
          </a:blip>
          <a:srcRect/>
          <a:stretch>
            <a:fillRect/>
          </a:stretch>
        </p:blipFill>
        <p:spPr bwMode="auto">
          <a:xfrm>
            <a:off x="4643438" y="357167"/>
            <a:ext cx="4160613" cy="2786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Рисунок 9"/>
          <p:cNvPicPr/>
          <p:nvPr/>
        </p:nvPicPr>
        <p:blipFill>
          <a:blip r:embed="rId3">
            <a:lum contrast="10000"/>
          </a:blip>
          <a:srcRect l="2898" t="11255" r="3717" b="23247"/>
          <a:stretch>
            <a:fillRect/>
          </a:stretch>
        </p:blipFill>
        <p:spPr bwMode="auto">
          <a:xfrm>
            <a:off x="357158" y="3429000"/>
            <a:ext cx="4584520" cy="31153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/>
          <p:cNvPicPr/>
          <p:nvPr/>
        </p:nvPicPr>
        <p:blipFill>
          <a:blip r:embed="rId2">
            <a:lum contrast="10000"/>
          </a:blip>
          <a:srcRect l="2898" t="11439" r="3002" b="28413"/>
          <a:stretch>
            <a:fillRect/>
          </a:stretch>
        </p:blipFill>
        <p:spPr bwMode="auto">
          <a:xfrm>
            <a:off x="285720" y="642918"/>
            <a:ext cx="4638011" cy="28722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Прямоугольник 12"/>
          <p:cNvSpPr/>
          <p:nvPr/>
        </p:nvSpPr>
        <p:spPr>
          <a:xfrm>
            <a:off x="285720" y="214290"/>
            <a:ext cx="550071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/>
              <a:t>Вывод информации о домене </a:t>
            </a:r>
            <a:r>
              <a:rPr lang="ru-RU" u="sng" dirty="0" err="1" smtClean="0">
                <a:hlinkClick r:id="rId3"/>
              </a:rPr>
              <a:t>www.yandex.ru</a:t>
            </a:r>
            <a:endParaRPr lang="ru-RU" dirty="0"/>
          </a:p>
        </p:txBody>
      </p:sp>
      <p:sp>
        <p:nvSpPr>
          <p:cNvPr id="14" name="Прямоугольник 13"/>
          <p:cNvSpPr/>
          <p:nvPr/>
        </p:nvSpPr>
        <p:spPr>
          <a:xfrm>
            <a:off x="214282" y="3714752"/>
            <a:ext cx="871543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 smtClean="0"/>
              <a:t>Конфигурирование кэширующего DNS-сервера при отсутствии фильтрации </a:t>
            </a:r>
            <a:endParaRPr lang="ru-RU" b="1" dirty="0" smtClean="0"/>
          </a:p>
          <a:p>
            <a:r>
              <a:rPr lang="ru-RU" b="1" dirty="0" smtClean="0"/>
              <a:t>DNS-запросов </a:t>
            </a:r>
            <a:r>
              <a:rPr lang="ru-RU" b="1" dirty="0" err="1" smtClean="0"/>
              <a:t>маршрутизаторами</a:t>
            </a:r>
            <a:endParaRPr lang="ru-RU" dirty="0"/>
          </a:p>
        </p:txBody>
      </p:sp>
      <p:pic>
        <p:nvPicPr>
          <p:cNvPr id="15" name="Рисунок 14"/>
          <p:cNvPicPr/>
          <p:nvPr/>
        </p:nvPicPr>
        <p:blipFill>
          <a:blip r:embed="rId4">
            <a:lum contrast="10000"/>
          </a:blip>
          <a:srcRect b="68450"/>
          <a:stretch>
            <a:fillRect/>
          </a:stretch>
        </p:blipFill>
        <p:spPr bwMode="auto">
          <a:xfrm>
            <a:off x="2857488" y="4572008"/>
            <a:ext cx="5942640" cy="18181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/>
          <p:nvPr/>
        </p:nvPicPr>
        <p:blipFill>
          <a:blip r:embed="rId2">
            <a:lum/>
          </a:blip>
          <a:srcRect/>
          <a:stretch>
            <a:fillRect/>
          </a:stretch>
        </p:blipFill>
        <p:spPr bwMode="auto">
          <a:xfrm>
            <a:off x="357159" y="285728"/>
            <a:ext cx="4357718" cy="38576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Рисунок 8"/>
          <p:cNvPicPr/>
          <p:nvPr/>
        </p:nvPicPr>
        <p:blipFill>
          <a:blip r:embed="rId3">
            <a:lum/>
          </a:blip>
          <a:srcRect/>
          <a:stretch>
            <a:fillRect/>
          </a:stretch>
        </p:blipFill>
        <p:spPr bwMode="auto">
          <a:xfrm>
            <a:off x="4857752" y="2428868"/>
            <a:ext cx="3978832" cy="41370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Прямоугольник 9"/>
          <p:cNvSpPr/>
          <p:nvPr/>
        </p:nvSpPr>
        <p:spPr>
          <a:xfrm>
            <a:off x="5000628" y="357166"/>
            <a:ext cx="37573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smtClean="0"/>
              <a:t>Содержимое файла /</a:t>
            </a:r>
            <a:r>
              <a:rPr lang="en-US" dirty="0" smtClean="0"/>
              <a:t>etc</a:t>
            </a:r>
            <a:r>
              <a:rPr lang="ru-RU" dirty="0" smtClean="0"/>
              <a:t>/</a:t>
            </a:r>
            <a:r>
              <a:rPr lang="en-US" dirty="0" smtClean="0"/>
              <a:t>named</a:t>
            </a:r>
            <a:r>
              <a:rPr lang="ru-RU" dirty="0" smtClean="0"/>
              <a:t>.</a:t>
            </a:r>
            <a:r>
              <a:rPr lang="en-US" dirty="0" smtClean="0"/>
              <a:t>conf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596" y="785794"/>
            <a:ext cx="3914996" cy="38161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Прямоугольник 10"/>
          <p:cNvSpPr/>
          <p:nvPr/>
        </p:nvSpPr>
        <p:spPr>
          <a:xfrm>
            <a:off x="357158" y="285728"/>
            <a:ext cx="383887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600" dirty="0" smtClean="0"/>
              <a:t>Содержимое файла</a:t>
            </a:r>
            <a:r>
              <a:rPr lang="en-US" sz="1600" dirty="0" smtClean="0"/>
              <a:t> /</a:t>
            </a:r>
            <a:r>
              <a:rPr lang="en-US" sz="1600" dirty="0" err="1" smtClean="0"/>
              <a:t>var</a:t>
            </a:r>
            <a:r>
              <a:rPr lang="en-US" sz="1600" dirty="0" smtClean="0"/>
              <a:t>/named/named.ca</a:t>
            </a:r>
            <a:endParaRPr lang="ru-RU" sz="1600" dirty="0"/>
          </a:p>
        </p:txBody>
      </p:sp>
      <p:pic>
        <p:nvPicPr>
          <p:cNvPr id="12" name="Рисунок 11"/>
          <p:cNvPicPr/>
          <p:nvPr/>
        </p:nvPicPr>
        <p:blipFill>
          <a:blip r:embed="rId3">
            <a:lum contrast="20000"/>
          </a:blip>
          <a:srcRect t="32477" r="17728" b="2548"/>
          <a:stretch>
            <a:fillRect/>
          </a:stretch>
        </p:blipFill>
        <p:spPr bwMode="auto">
          <a:xfrm>
            <a:off x="5000628" y="3643314"/>
            <a:ext cx="3824520" cy="29466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Прямоугольник 12"/>
          <p:cNvSpPr/>
          <p:nvPr/>
        </p:nvSpPr>
        <p:spPr>
          <a:xfrm>
            <a:off x="5429256" y="2571744"/>
            <a:ext cx="307183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 smtClean="0"/>
              <a:t>Содержимое файлов </a:t>
            </a:r>
            <a:r>
              <a:rPr lang="en-US" sz="1600" dirty="0" smtClean="0"/>
              <a:t>/</a:t>
            </a:r>
            <a:r>
              <a:rPr lang="en-US" sz="1600" dirty="0" err="1" smtClean="0"/>
              <a:t>var</a:t>
            </a:r>
            <a:r>
              <a:rPr lang="en-US" sz="1600" dirty="0" smtClean="0"/>
              <a:t>/named/</a:t>
            </a:r>
            <a:r>
              <a:rPr lang="en-US" sz="1600" dirty="0" err="1" smtClean="0"/>
              <a:t>named.localhost</a:t>
            </a:r>
            <a:r>
              <a:rPr lang="en-US" sz="1600" dirty="0" smtClean="0"/>
              <a:t> </a:t>
            </a:r>
            <a:r>
              <a:rPr lang="ru-RU" sz="1600" dirty="0" smtClean="0"/>
              <a:t>и</a:t>
            </a:r>
            <a:r>
              <a:rPr lang="en-US" sz="1600" dirty="0" smtClean="0"/>
              <a:t> /</a:t>
            </a:r>
            <a:r>
              <a:rPr lang="en-US" sz="1600" dirty="0" err="1" smtClean="0"/>
              <a:t>var</a:t>
            </a:r>
            <a:r>
              <a:rPr lang="en-US" sz="1600" dirty="0" smtClean="0"/>
              <a:t>/named/</a:t>
            </a:r>
            <a:r>
              <a:rPr lang="en-US" sz="1600" dirty="0" err="1" smtClean="0"/>
              <a:t>named.loopback</a:t>
            </a:r>
            <a:endParaRPr lang="ru-RU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/>
          <p:cNvPicPr/>
          <p:nvPr/>
        </p:nvPicPr>
        <p:blipFill>
          <a:blip r:embed="rId2">
            <a:lum contrast="20000"/>
          </a:blip>
          <a:srcRect t="17982" b="13578"/>
          <a:stretch>
            <a:fillRect/>
          </a:stretch>
        </p:blipFill>
        <p:spPr bwMode="auto">
          <a:xfrm>
            <a:off x="285720" y="285728"/>
            <a:ext cx="5286412" cy="3571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Рисунок 9"/>
          <p:cNvPicPr/>
          <p:nvPr/>
        </p:nvPicPr>
        <p:blipFill>
          <a:blip r:embed="rId3">
            <a:lum contrast="20000"/>
          </a:blip>
          <a:srcRect t="25505" b="2569"/>
          <a:stretch>
            <a:fillRect/>
          </a:stretch>
        </p:blipFill>
        <p:spPr bwMode="auto">
          <a:xfrm>
            <a:off x="4286248" y="3286124"/>
            <a:ext cx="4631359" cy="33478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/>
          <p:nvPr/>
        </p:nvPicPr>
        <p:blipFill>
          <a:blip r:embed="rId2">
            <a:lum contrast="20000"/>
          </a:blip>
          <a:srcRect l="1289" t="40607" r="2503" b="3036"/>
          <a:stretch>
            <a:fillRect/>
          </a:stretch>
        </p:blipFill>
        <p:spPr bwMode="auto">
          <a:xfrm>
            <a:off x="285720" y="714356"/>
            <a:ext cx="5275964" cy="2911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Прямоугольник 4"/>
          <p:cNvSpPr/>
          <p:nvPr/>
        </p:nvSpPr>
        <p:spPr>
          <a:xfrm>
            <a:off x="214282" y="214290"/>
            <a:ext cx="864399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 smtClean="0"/>
              <a:t>Настройка DNS-сервера сервером по умолчанию для хоста </a:t>
            </a:r>
            <a:r>
              <a:rPr lang="ru-RU" sz="1600" dirty="0" err="1" smtClean="0"/>
              <a:t>server</a:t>
            </a:r>
            <a:r>
              <a:rPr lang="ru-RU" sz="1600" dirty="0" smtClean="0"/>
              <a:t> и внутренней виртуальной сети</a:t>
            </a:r>
            <a:endParaRPr lang="ru-RU" sz="1600" dirty="0"/>
          </a:p>
        </p:txBody>
      </p:sp>
      <p:pic>
        <p:nvPicPr>
          <p:cNvPr id="6" name="Рисунок 5"/>
          <p:cNvPicPr/>
          <p:nvPr/>
        </p:nvPicPr>
        <p:blipFill>
          <a:blip r:embed="rId3">
            <a:lum contrast="20000"/>
          </a:blip>
          <a:srcRect l="1647" t="43454" r="2634" b="2846"/>
          <a:stretch>
            <a:fillRect/>
          </a:stretch>
        </p:blipFill>
        <p:spPr bwMode="auto">
          <a:xfrm>
            <a:off x="3500430" y="3786190"/>
            <a:ext cx="5412974" cy="2794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Прямоугольник 6"/>
          <p:cNvSpPr/>
          <p:nvPr/>
        </p:nvSpPr>
        <p:spPr>
          <a:xfrm>
            <a:off x="5786446" y="2857496"/>
            <a:ext cx="307183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 smtClean="0"/>
              <a:t>то же самое для соединения </a:t>
            </a:r>
            <a:r>
              <a:rPr lang="en-US" sz="1600" dirty="0" smtClean="0"/>
              <a:t>System eth</a:t>
            </a:r>
            <a:r>
              <a:rPr lang="ru-RU" sz="1600" dirty="0" smtClean="0"/>
              <a:t>0 </a:t>
            </a:r>
            <a:endParaRPr lang="ru-RU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1377</TotalTime>
  <Words>287</Words>
  <Application>Microsoft Office PowerPoint</Application>
  <PresentationFormat>Экран (4:3)</PresentationFormat>
  <Paragraphs>40</Paragraphs>
  <Slides>18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18</vt:i4>
      </vt:variant>
    </vt:vector>
  </HeadingPairs>
  <TitlesOfParts>
    <vt:vector size="19" baseType="lpstr">
      <vt:lpstr>Тема Office</vt:lpstr>
      <vt:lpstr>Лабораторная работа №2</vt:lpstr>
      <vt:lpstr>Слайд 2</vt:lpstr>
      <vt:lpstr>Слайд 3</vt:lpstr>
      <vt:lpstr>Слайд 4</vt:lpstr>
      <vt:lpstr>Слайд 5</vt:lpstr>
      <vt:lpstr>Слайд 6</vt:lpstr>
      <vt:lpstr>Слайд 7</vt:lpstr>
      <vt:lpstr>Слайд 8</vt:lpstr>
      <vt:lpstr>Слайд 9</vt:lpstr>
      <vt:lpstr>Слайд 10</vt:lpstr>
      <vt:lpstr>Слайд 11</vt:lpstr>
      <vt:lpstr>Слайд 12</vt:lpstr>
      <vt:lpstr>Слайд 13</vt:lpstr>
      <vt:lpstr>Слайд 14</vt:lpstr>
      <vt:lpstr>Слайд 15</vt:lpstr>
      <vt:lpstr>Слайд 16</vt:lpstr>
      <vt:lpstr>Слайд 17</vt:lpstr>
      <vt:lpstr>Слайд 18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Лабораторная работа №1</dc:title>
  <dc:creator>Acer</dc:creator>
  <cp:lastModifiedBy>Acer</cp:lastModifiedBy>
  <cp:revision>87</cp:revision>
  <dcterms:created xsi:type="dcterms:W3CDTF">2022-11-10T13:43:31Z</dcterms:created>
  <dcterms:modified xsi:type="dcterms:W3CDTF">2023-11-10T22:33:33Z</dcterms:modified>
</cp:coreProperties>
</file>